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Quicksand" panose="00000500000000000000" pitchFamily="2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6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2853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1840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Quicksand" panose="00000500000000000000" pitchFamily="2" charset="0"/>
                <a:ea typeface="Roboto Slab" pitchFamily="34" charset="-122"/>
                <a:cs typeface="Roboto Slab" pitchFamily="34" charset="-120"/>
              </a:rPr>
              <a:t>Mall of Humanity: A Donation Drive</a:t>
            </a:r>
            <a:endParaRPr lang="en-US" sz="4450" dirty="0">
              <a:latin typeface="Quicksand" panose="00000500000000000000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94180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Quicksand" panose="00000500000000000000" pitchFamily="2" charset="0"/>
                <a:ea typeface="Roboto" pitchFamily="34" charset="-122"/>
                <a:cs typeface="Roboto" pitchFamily="34" charset="-120"/>
              </a:rPr>
              <a:t>The Mall of Humanity was a community service project. It was initiated at FAST-NUCES Karachi. The project aimed to support the university's non-teaching staff during Ramadan. It fostered kindness and compassion among students.</a:t>
            </a:r>
            <a:endParaRPr lang="en-US" sz="1750" dirty="0">
              <a:latin typeface="Quicksand" panose="00000500000000000000" pitchFamily="2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793790" y="5667035"/>
            <a:ext cx="203525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6E5EF"/>
                </a:solidFill>
                <a:latin typeface="Quicksand" panose="00000500000000000000" pitchFamily="2" charset="0"/>
                <a:ea typeface="Roboto Bold" pitchFamily="34" charset="-122"/>
                <a:cs typeface="Roboto Bold" pitchFamily="34" charset="-120"/>
              </a:rPr>
              <a:t>Presented by Malik Zaryab Awan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6E5EF"/>
                </a:solidFill>
                <a:latin typeface="Quicksand" panose="00000500000000000000" pitchFamily="2" charset="0"/>
                <a:ea typeface="Roboto Bold" pitchFamily="34" charset="-122"/>
              </a:rPr>
              <a:t>Supervisor: Miss Asma Masood</a:t>
            </a:r>
            <a:endParaRPr lang="en-US" sz="2200" dirty="0">
              <a:latin typeface="Quicksand" panose="00000500000000000000" pitchFamily="2" charset="0"/>
            </a:endParaRPr>
          </a:p>
        </p:txBody>
      </p: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B07F3F86-1316-7B61-78D0-33E2C3F03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0331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Quicksand" panose="00000500000000000000" pitchFamily="2" charset="0"/>
                <a:ea typeface="Roboto Slab" pitchFamily="34" charset="-122"/>
                <a:cs typeface="Roboto Slab" pitchFamily="34" charset="-120"/>
              </a:rPr>
              <a:t>Project Objectives</a:t>
            </a:r>
            <a:endParaRPr lang="en-US" sz="4450" dirty="0">
              <a:latin typeface="Quicksand" panose="00000500000000000000" pitchFamily="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33719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US">
              <a:latin typeface="Quicksand" panose="00000500000000000000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78860" y="237970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Quicksand" panose="00000500000000000000" pitchFamily="2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>
              <a:latin typeface="Quicksand" panose="00000500000000000000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530906" y="23371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Quicksand" panose="00000500000000000000" pitchFamily="2" charset="0"/>
                <a:ea typeface="Roboto Slab" pitchFamily="34" charset="-122"/>
                <a:cs typeface="Roboto Slab" pitchFamily="34" charset="-120"/>
              </a:rPr>
              <a:t>Essential Support</a:t>
            </a:r>
            <a:endParaRPr lang="en-US" sz="2200" dirty="0">
              <a:latin typeface="Quicksand" panose="00000500000000000000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530906" y="28276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Quicksand" panose="00000500000000000000" pitchFamily="2" charset="0"/>
                <a:ea typeface="Roboto" pitchFamily="34" charset="-122"/>
                <a:cs typeface="Roboto" pitchFamily="34" charset="-120"/>
              </a:rPr>
              <a:t>Offer support to the university's support staff.</a:t>
            </a:r>
            <a:endParaRPr lang="en-US" sz="1750" dirty="0">
              <a:latin typeface="Quicksand" panose="00000500000000000000" pitchFamily="2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93790" y="36724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US">
              <a:latin typeface="Quicksand" panose="00000500000000000000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78860" y="371498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Quicksand" panose="00000500000000000000" pitchFamily="2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>
              <a:latin typeface="Quicksand" panose="00000500000000000000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530906" y="3672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Quicksand" panose="00000500000000000000" pitchFamily="2" charset="0"/>
                <a:ea typeface="Roboto Slab" pitchFamily="34" charset="-122"/>
                <a:cs typeface="Roboto Slab" pitchFamily="34" charset="-120"/>
              </a:rPr>
              <a:t>Student Engagement</a:t>
            </a:r>
            <a:endParaRPr lang="en-US" sz="2200" dirty="0">
              <a:latin typeface="Quicksand" panose="00000500000000000000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530906" y="41629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Quicksand" panose="00000500000000000000" pitchFamily="2" charset="0"/>
                <a:ea typeface="Roboto" pitchFamily="34" charset="-122"/>
                <a:cs typeface="Roboto" pitchFamily="34" charset="-120"/>
              </a:rPr>
              <a:t>Engage students in impactful community service.</a:t>
            </a:r>
            <a:endParaRPr lang="en-US" sz="1750" dirty="0">
              <a:latin typeface="Quicksand" panose="00000500000000000000" pitchFamily="2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US">
              <a:latin typeface="Quicksand" panose="00000500000000000000" pitchFamily="2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878860" y="50502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Quicksand" panose="00000500000000000000" pitchFamily="2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>
              <a:latin typeface="Quicksand" panose="00000500000000000000" pitchFamily="2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530906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Quicksand" panose="00000500000000000000" pitchFamily="2" charset="0"/>
                <a:ea typeface="Roboto Slab" pitchFamily="34" charset="-122"/>
                <a:cs typeface="Roboto Slab" pitchFamily="34" charset="-120"/>
              </a:rPr>
              <a:t>Raise Awareness</a:t>
            </a:r>
            <a:endParaRPr lang="en-US" sz="2200" dirty="0">
              <a:latin typeface="Quicksand" panose="00000500000000000000" pitchFamily="2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530906" y="54981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Quicksand" panose="00000500000000000000" pitchFamily="2" charset="0"/>
                <a:ea typeface="Roboto" pitchFamily="34" charset="-122"/>
                <a:cs typeface="Roboto" pitchFamily="34" charset="-120"/>
              </a:rPr>
              <a:t>Raise awareness about socioeconomic challenges.</a:t>
            </a:r>
            <a:endParaRPr lang="en-US" sz="1750" dirty="0">
              <a:latin typeface="Quicksand" panose="00000500000000000000" pitchFamily="2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793790" y="634305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US">
              <a:latin typeface="Quicksand" panose="00000500000000000000" pitchFamily="2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878860" y="638556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Quicksand" panose="00000500000000000000" pitchFamily="2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650" dirty="0">
              <a:latin typeface="Quicksand" panose="00000500000000000000" pitchFamily="2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1530906" y="6343055"/>
            <a:ext cx="29392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Quicksand" panose="00000500000000000000" pitchFamily="2" charset="0"/>
                <a:ea typeface="Roboto Slab" pitchFamily="34" charset="-122"/>
                <a:cs typeface="Roboto Slab" pitchFamily="34" charset="-120"/>
              </a:rPr>
              <a:t>Encourage Inclusivity</a:t>
            </a:r>
            <a:endParaRPr lang="en-US" sz="2200" dirty="0">
              <a:latin typeface="Quicksand" panose="00000500000000000000" pitchFamily="2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530906" y="683347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Quicksand" panose="00000500000000000000" pitchFamily="2" charset="0"/>
                <a:ea typeface="Roboto" pitchFamily="34" charset="-122"/>
                <a:cs typeface="Roboto" pitchFamily="34" charset="-120"/>
              </a:rPr>
              <a:t>Uphold human values in line with SDGs.</a:t>
            </a:r>
            <a:endParaRPr lang="en-US" sz="1750" dirty="0">
              <a:latin typeface="Quicksand" panose="00000500000000000000" pitchFamily="2" charset="0"/>
            </a:endParaRPr>
          </a:p>
        </p:txBody>
      </p:sp>
      <p:pic>
        <p:nvPicPr>
          <p:cNvPr id="21" name="Picture 20" descr="A hand holding a badge&#10;&#10;AI-generated content may be incorrect.">
            <a:extLst>
              <a:ext uri="{FF2B5EF4-FFF2-40B4-BE49-F238E27FC236}">
                <a16:creationId xmlns:a16="http://schemas.microsoft.com/office/drawing/2014/main" id="{CDCA9624-09B2-87E9-9EAF-B026CB3835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356" b="14261"/>
          <a:stretch/>
        </p:blipFill>
        <p:spPr>
          <a:xfrm>
            <a:off x="8858615" y="0"/>
            <a:ext cx="5771785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549003"/>
            <a:ext cx="63499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Quicksand" panose="00000500000000000000" pitchFamily="2" charset="0"/>
                <a:ea typeface="Roboto Slab" pitchFamily="34" charset="-122"/>
                <a:cs typeface="Roboto Slab" pitchFamily="34" charset="-120"/>
              </a:rPr>
              <a:t>Implementation Phases</a:t>
            </a:r>
            <a:endParaRPr lang="en-US" sz="4450" dirty="0">
              <a:latin typeface="Quicksand" panose="00000500000000000000" pitchFamily="2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Quicksand" panose="00000500000000000000" pitchFamily="2" charset="0"/>
                <a:ea typeface="Roboto Slab" pitchFamily="34" charset="-122"/>
                <a:cs typeface="Roboto Slab" pitchFamily="34" charset="-120"/>
              </a:rPr>
              <a:t>Collection Drive</a:t>
            </a:r>
            <a:endParaRPr lang="en-US" sz="2200" dirty="0">
              <a:latin typeface="Quicksand" panose="00000500000000000000" pitchFamily="2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754422" y="331517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Quicksand" panose="00000500000000000000" pitchFamily="2" charset="0"/>
                <a:ea typeface="Roboto" pitchFamily="34" charset="-122"/>
                <a:cs typeface="Roboto" pitchFamily="34" charset="-120"/>
              </a:rPr>
              <a:t>Establish donation points and promote donations.</a:t>
            </a:r>
            <a:endParaRPr lang="en-US" sz="1750" dirty="0">
              <a:latin typeface="Quicksand" panose="00000500000000000000" pitchFamily="2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Quicksand" panose="00000500000000000000" pitchFamily="2" charset="0"/>
                <a:ea typeface="Roboto Slab" pitchFamily="34" charset="-122"/>
                <a:cs typeface="Roboto Slab" pitchFamily="34" charset="-120"/>
              </a:rPr>
              <a:t>Sorting &amp; Packaging</a:t>
            </a:r>
            <a:endParaRPr lang="en-US" sz="2200" dirty="0">
              <a:latin typeface="Quicksand" panose="00000500000000000000" pitchFamily="2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7544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Quicksand" panose="00000500000000000000" pitchFamily="2" charset="0"/>
                <a:ea typeface="Roboto" pitchFamily="34" charset="-122"/>
                <a:cs typeface="Roboto" pitchFamily="34" charset="-120"/>
              </a:rPr>
              <a:t>Organize donations into care packages.</a:t>
            </a:r>
            <a:endParaRPr lang="en-US" sz="1750" dirty="0">
              <a:latin typeface="Quicksand" panose="00000500000000000000" pitchFamily="2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Quicksand" panose="00000500000000000000" pitchFamily="2" charset="0"/>
                <a:ea typeface="Roboto Slab" pitchFamily="34" charset="-122"/>
                <a:cs typeface="Roboto Slab" pitchFamily="34" charset="-120"/>
              </a:rPr>
              <a:t>Discreet Distribution</a:t>
            </a:r>
            <a:endParaRPr lang="en-US" sz="2200" dirty="0">
              <a:latin typeface="Quicksand" panose="00000500000000000000" pitchFamily="2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754422" y="603694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Quicksand" panose="00000500000000000000" pitchFamily="2" charset="0"/>
                <a:ea typeface="Roboto" pitchFamily="34" charset="-122"/>
                <a:cs typeface="Roboto" pitchFamily="34" charset="-120"/>
              </a:rPr>
              <a:t>Distribute packages with respect and confidentiality.</a:t>
            </a:r>
            <a:endParaRPr lang="en-US" sz="1750" dirty="0">
              <a:latin typeface="Quicksand" panose="00000500000000000000" pitchFamily="2" charset="0"/>
            </a:endParaRPr>
          </a:p>
        </p:txBody>
      </p:sp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id="{CE85D852-96C2-B8F9-2C95-1C2588F20D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5647"/>
            <a:ext cx="5486400" cy="8229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7F9465-BDED-224E-9844-45755913E1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59695" y="7757680"/>
            <a:ext cx="1800476" cy="34294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8617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Quicksand" panose="00000500000000000000" pitchFamily="2" charset="0"/>
                <a:ea typeface="Roboto Slab" pitchFamily="34" charset="-122"/>
                <a:cs typeface="Roboto Slab" pitchFamily="34" charset="-120"/>
              </a:rPr>
              <a:t>Volunteer Roles</a:t>
            </a:r>
            <a:endParaRPr lang="en-US" sz="4450" dirty="0">
              <a:latin typeface="Quicksand" panose="00000500000000000000" pitchFamily="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008499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US">
              <a:latin typeface="Quicksand" panose="00000500000000000000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020604" y="2235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Quicksand" panose="00000500000000000000" pitchFamily="2" charset="0"/>
                <a:ea typeface="Roboto Slab" pitchFamily="34" charset="-122"/>
                <a:cs typeface="Roboto Slab" pitchFamily="34" charset="-120"/>
              </a:rPr>
              <a:t>Donation Collectors</a:t>
            </a:r>
            <a:endParaRPr lang="en-US" sz="2200" dirty="0">
              <a:latin typeface="Quicksand" panose="00000500000000000000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0604" y="2725732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Quicksand" panose="00000500000000000000" pitchFamily="2" charset="0"/>
                <a:ea typeface="Roboto" pitchFamily="34" charset="-122"/>
                <a:cs typeface="Roboto" pitchFamily="34" charset="-120"/>
              </a:rPr>
              <a:t>Manage collection points and motivate student involvement.</a:t>
            </a:r>
            <a:endParaRPr lang="en-US" sz="1750" dirty="0">
              <a:latin typeface="Quicksand" panose="00000500000000000000" pitchFamily="2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93790" y="417865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US">
              <a:latin typeface="Quicksand" panose="00000500000000000000" pitchFamily="2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20604" y="44054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Quicksand" panose="00000500000000000000" pitchFamily="2" charset="0"/>
                <a:ea typeface="Roboto Slab" pitchFamily="34" charset="-122"/>
                <a:cs typeface="Roboto Slab" pitchFamily="34" charset="-120"/>
              </a:rPr>
              <a:t>Sorters &amp; Packagers</a:t>
            </a:r>
            <a:endParaRPr lang="en-US" sz="2200" dirty="0">
              <a:latin typeface="Quicksand" panose="00000500000000000000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20604" y="489588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Quicksand" panose="00000500000000000000" pitchFamily="2" charset="0"/>
                <a:ea typeface="Roboto" pitchFamily="34" charset="-122"/>
                <a:cs typeface="Roboto" pitchFamily="34" charset="-120"/>
              </a:rPr>
              <a:t>Organize and package items with care and hygiene.</a:t>
            </a:r>
            <a:endParaRPr lang="en-US" sz="1750" dirty="0">
              <a:latin typeface="Quicksand" panose="00000500000000000000" pitchFamily="2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3790" y="6384813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US">
              <a:latin typeface="Quicksand" panose="00000500000000000000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20605" y="66116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Quicksand" panose="00000500000000000000" pitchFamily="2" charset="0"/>
                <a:ea typeface="Roboto Slab" pitchFamily="34" charset="-122"/>
                <a:cs typeface="Roboto Slab" pitchFamily="34" charset="-120"/>
              </a:rPr>
              <a:t>Distributors</a:t>
            </a:r>
            <a:endParaRPr lang="en-US" sz="2200" dirty="0">
              <a:latin typeface="Quicksand" panose="00000500000000000000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20605" y="7102046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Quicksand" panose="00000500000000000000" pitchFamily="2" charset="0"/>
                <a:ea typeface="Roboto" pitchFamily="34" charset="-122"/>
                <a:cs typeface="Roboto" pitchFamily="34" charset="-120"/>
              </a:rPr>
              <a:t>Deliver items discreetly, preserving confidentiality and dignity.</a:t>
            </a:r>
            <a:endParaRPr lang="en-US" sz="1750" dirty="0">
              <a:latin typeface="Quicksand" panose="00000500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3DB4D7-F1E3-D340-D318-BA8601D9D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9695" y="7757680"/>
            <a:ext cx="1800476" cy="342948"/>
          </a:xfrm>
          <a:prstGeom prst="rect">
            <a:avLst/>
          </a:prstGeom>
        </p:spPr>
      </p:pic>
      <p:pic>
        <p:nvPicPr>
          <p:cNvPr id="15" name="Picture 14" descr="A group of men standing in a room with bags and bags&#10;&#10;AI-generated content may be incorrect.">
            <a:extLst>
              <a:ext uri="{FF2B5EF4-FFF2-40B4-BE49-F238E27FC236}">
                <a16:creationId xmlns:a16="http://schemas.microsoft.com/office/drawing/2014/main" id="{8CF79554-BD6F-24CC-D8FC-211165CFA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049" y="1278809"/>
            <a:ext cx="8054351" cy="604076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17433"/>
            <a:ext cx="67932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Quicksand" panose="00000500000000000000" pitchFamily="2" charset="0"/>
                <a:ea typeface="Roboto Slab" pitchFamily="34" charset="-122"/>
                <a:cs typeface="Roboto Slab" pitchFamily="34" charset="-120"/>
              </a:rPr>
              <a:t>Alignment with UN SDGs</a:t>
            </a:r>
            <a:endParaRPr lang="en-US" sz="4450" dirty="0">
              <a:latin typeface="Quicksand" panose="00000500000000000000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5931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Quicksand" panose="00000500000000000000" pitchFamily="2" charset="0"/>
                <a:ea typeface="Roboto Slab" pitchFamily="34" charset="-122"/>
                <a:cs typeface="Roboto Slab" pitchFamily="34" charset="-120"/>
              </a:rPr>
              <a:t>SDG 1: No Poverty</a:t>
            </a:r>
            <a:endParaRPr lang="en-US" sz="2200" dirty="0">
              <a:latin typeface="Quicksand" panose="00000500000000000000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1743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Quicksand" panose="00000500000000000000" pitchFamily="2" charset="0"/>
                <a:ea typeface="Roboto" pitchFamily="34" charset="-122"/>
                <a:cs typeface="Roboto" pitchFamily="34" charset="-120"/>
              </a:rPr>
              <a:t>Alleviated hardship by providing basic necessities.</a:t>
            </a:r>
            <a:endParaRPr lang="en-US" sz="1750" dirty="0">
              <a:latin typeface="Quicksand" panose="00000500000000000000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7640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Quicksand" panose="00000500000000000000" pitchFamily="2" charset="0"/>
                <a:ea typeface="Roboto Slab" pitchFamily="34" charset="-122"/>
                <a:cs typeface="Roboto Slab" pitchFamily="34" charset="-120"/>
              </a:rPr>
              <a:t>SDG 2: Zero Hunger</a:t>
            </a:r>
            <a:endParaRPr lang="en-US" sz="2200" dirty="0">
              <a:latin typeface="Quicksand" panose="00000500000000000000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53451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Quicksand" panose="00000500000000000000" pitchFamily="2" charset="0"/>
                <a:ea typeface="Roboto" pitchFamily="34" charset="-122"/>
                <a:cs typeface="Roboto" pitchFamily="34" charset="-120"/>
              </a:rPr>
              <a:t>Distributed food items to ensure food security.</a:t>
            </a:r>
            <a:endParaRPr lang="en-US" sz="1750" dirty="0">
              <a:latin typeface="Quicksand" panose="00000500000000000000" pitchFamily="2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99521" y="3593187"/>
            <a:ext cx="38296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Quicksand" panose="00000500000000000000" pitchFamily="2" charset="0"/>
                <a:ea typeface="Roboto Slab" pitchFamily="34" charset="-122"/>
                <a:cs typeface="Roboto Slab" pitchFamily="34" charset="-120"/>
              </a:rPr>
              <a:t>SDG 10: Reduced Inequalities</a:t>
            </a:r>
            <a:endParaRPr lang="en-US" sz="2200" dirty="0">
              <a:latin typeface="Quicksand" panose="00000500000000000000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99521" y="41743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Quicksand" panose="00000500000000000000" pitchFamily="2" charset="0"/>
                <a:ea typeface="Roboto" pitchFamily="34" charset="-122"/>
                <a:cs typeface="Roboto" pitchFamily="34" charset="-120"/>
              </a:rPr>
              <a:t>Promoted inclusivity within the university.</a:t>
            </a:r>
            <a:endParaRPr lang="en-US" sz="1750" dirty="0">
              <a:latin typeface="Quicksand" panose="00000500000000000000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99521" y="4764048"/>
            <a:ext cx="44168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Quicksand" panose="00000500000000000000" pitchFamily="2" charset="0"/>
                <a:ea typeface="Roboto Slab" pitchFamily="34" charset="-122"/>
                <a:cs typeface="Roboto Slab" pitchFamily="34" charset="-120"/>
              </a:rPr>
              <a:t>SDG 11: Sustainable Communities</a:t>
            </a:r>
            <a:endParaRPr lang="en-US" sz="2200" dirty="0">
              <a:latin typeface="Quicksand" panose="00000500000000000000" pitchFamily="2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99521" y="53451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Quicksand" panose="00000500000000000000" pitchFamily="2" charset="0"/>
                <a:ea typeface="Roboto" pitchFamily="34" charset="-122"/>
                <a:cs typeface="Roboto" pitchFamily="34" charset="-120"/>
              </a:rPr>
              <a:t>Fostered a supportive community culture.</a:t>
            </a:r>
            <a:endParaRPr lang="en-US" sz="1750" dirty="0">
              <a:latin typeface="Quicksand" panose="000005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200CA6-3DED-8A06-2EA5-28BD66342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9695" y="7757680"/>
            <a:ext cx="1800476" cy="3429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21638" y="1020604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76B9FF"/>
                </a:solidFill>
                <a:latin typeface="Quicksand" panose="00000500000000000000" pitchFamily="2" charset="0"/>
                <a:ea typeface="Roboto Slab" pitchFamily="34" charset="-122"/>
                <a:cs typeface="Roboto Slab" pitchFamily="34" charset="-120"/>
              </a:rPr>
              <a:t>Project Impact</a:t>
            </a:r>
            <a:endParaRPr lang="en-US" sz="4050" dirty="0">
              <a:latin typeface="Quicksand" panose="00000500000000000000" pitchFamily="2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2032975"/>
            <a:ext cx="515422" cy="51542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43157" y="1996899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Quicksand" panose="00000500000000000000" pitchFamily="2" charset="0"/>
                <a:ea typeface="Roboto Slab" pitchFamily="34" charset="-122"/>
                <a:cs typeface="Roboto Slab" pitchFamily="34" charset="-120"/>
              </a:rPr>
              <a:t>Direct Relief</a:t>
            </a:r>
            <a:endParaRPr lang="en-US" sz="2000" dirty="0">
              <a:latin typeface="Quicksand" panose="00000500000000000000" pitchFamily="2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443157" y="2442788"/>
            <a:ext cx="1246560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Quicksand" panose="00000500000000000000" pitchFamily="2" charset="0"/>
                <a:ea typeface="Roboto" pitchFamily="34" charset="-122"/>
                <a:cs typeface="Roboto" pitchFamily="34" charset="-120"/>
              </a:rPr>
              <a:t>Provided immediate support to university staff.</a:t>
            </a:r>
            <a:endParaRPr lang="en-US" sz="1600" dirty="0">
              <a:latin typeface="Quicksand" panose="00000500000000000000" pitchFamily="2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638" y="3464446"/>
            <a:ext cx="515422" cy="51542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443157" y="3428370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Quicksand" panose="00000500000000000000" pitchFamily="2" charset="0"/>
                <a:ea typeface="Roboto Slab" pitchFamily="34" charset="-122"/>
                <a:cs typeface="Roboto Slab" pitchFamily="34" charset="-120"/>
              </a:rPr>
              <a:t>Active Participation</a:t>
            </a:r>
            <a:endParaRPr lang="en-US" sz="2000" dirty="0">
              <a:latin typeface="Quicksand" panose="00000500000000000000" pitchFamily="2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443157" y="3874259"/>
            <a:ext cx="1246560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Quicksand" panose="00000500000000000000" pitchFamily="2" charset="0"/>
                <a:ea typeface="Roboto" pitchFamily="34" charset="-122"/>
                <a:cs typeface="Roboto" pitchFamily="34" charset="-120"/>
              </a:rPr>
              <a:t>Engaged students in organizing and managing the initiative.</a:t>
            </a:r>
            <a:endParaRPr lang="en-US" sz="1600" dirty="0">
              <a:latin typeface="Quicksand" panose="00000500000000000000" pitchFamily="2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638" y="5014381"/>
            <a:ext cx="515422" cy="51542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443157" y="4978305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Quicksand" panose="00000500000000000000" pitchFamily="2" charset="0"/>
                <a:ea typeface="Roboto Slab" pitchFamily="34" charset="-122"/>
                <a:cs typeface="Roboto Slab" pitchFamily="34" charset="-120"/>
              </a:rPr>
              <a:t>Increased Empathy</a:t>
            </a:r>
            <a:endParaRPr lang="en-US" sz="2000" dirty="0">
              <a:latin typeface="Quicksand" panose="00000500000000000000" pitchFamily="2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443157" y="5424194"/>
            <a:ext cx="1246560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Quicksand" panose="00000500000000000000" pitchFamily="2" charset="0"/>
                <a:ea typeface="Roboto" pitchFamily="34" charset="-122"/>
                <a:cs typeface="Roboto" pitchFamily="34" charset="-120"/>
              </a:rPr>
              <a:t>Raised social awareness among student volunteers.</a:t>
            </a:r>
            <a:endParaRPr lang="en-US" sz="1600" dirty="0">
              <a:latin typeface="Quicksand" panose="00000500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29FCD6-1E7A-E16B-9749-DF10BDB380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59695" y="7757680"/>
            <a:ext cx="1800476" cy="342948"/>
          </a:xfrm>
          <a:prstGeom prst="rect">
            <a:avLst/>
          </a:prstGeom>
        </p:spPr>
      </p:pic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id="{C167E7D3-C695-91E5-1383-834FFA81BE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Quicksand" panose="00000500000000000000" pitchFamily="2" charset="0"/>
                <a:ea typeface="Roboto Slab" pitchFamily="34" charset="-122"/>
                <a:cs typeface="Roboto Slab" pitchFamily="34" charset="-120"/>
              </a:rPr>
              <a:t>Long-Term Impact</a:t>
            </a:r>
            <a:endParaRPr lang="en-US" sz="4450" dirty="0">
              <a:latin typeface="Quicksand" panose="00000500000000000000" pitchFamily="2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US">
              <a:latin typeface="Quicksand" panose="00000500000000000000" pitchFamily="2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167" y="3076337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849047"/>
            <a:ext cx="28770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Quicksand" panose="00000500000000000000" pitchFamily="2" charset="0"/>
                <a:ea typeface="Roboto Slab" pitchFamily="34" charset="-122"/>
                <a:cs typeface="Roboto Slab" pitchFamily="34" charset="-120"/>
              </a:rPr>
              <a:t>Established Blueprint</a:t>
            </a:r>
            <a:endParaRPr lang="en-US" sz="2200" dirty="0">
              <a:latin typeface="Quicksand" panose="00000500000000000000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3194328" y="3339465"/>
            <a:ext cx="43173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Quicksand" panose="00000500000000000000" pitchFamily="2" charset="0"/>
                <a:ea typeface="Roboto" pitchFamily="34" charset="-122"/>
                <a:cs typeface="Roboto" pitchFamily="34" charset="-120"/>
              </a:rPr>
              <a:t>Created a model for future donation drives.</a:t>
            </a:r>
            <a:endParaRPr lang="en-US" sz="1750" dirty="0">
              <a:latin typeface="Quicksand" panose="00000500000000000000" pitchFamily="2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585F6B"/>
          </a:solidFill>
          <a:ln/>
        </p:spPr>
        <p:txBody>
          <a:bodyPr/>
          <a:lstStyle/>
          <a:p>
            <a:endParaRPr lang="en-US">
              <a:latin typeface="Quicksand" panose="00000500000000000000" pitchFamily="2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US">
              <a:latin typeface="Quicksand" panose="00000500000000000000" pitchFamily="2" charset="0"/>
            </a:endParaRPr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089" y="4496633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4269343"/>
            <a:ext cx="28965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Quicksand" panose="00000500000000000000" pitchFamily="2" charset="0"/>
                <a:ea typeface="Roboto Slab" pitchFamily="34" charset="-122"/>
                <a:cs typeface="Roboto Slab" pitchFamily="34" charset="-120"/>
              </a:rPr>
              <a:t>Fostered Engagement</a:t>
            </a:r>
            <a:endParaRPr lang="en-US" sz="2200" dirty="0">
              <a:latin typeface="Quicksand" panose="00000500000000000000" pitchFamily="2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5368171" y="4759762"/>
            <a:ext cx="5454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Quicksand" panose="00000500000000000000" pitchFamily="2" charset="0"/>
                <a:ea typeface="Roboto" pitchFamily="34" charset="-122"/>
                <a:cs typeface="Roboto" pitchFamily="34" charset="-120"/>
              </a:rPr>
              <a:t>Promoted community engagement and human values.</a:t>
            </a:r>
            <a:endParaRPr lang="en-US" sz="1750" dirty="0">
              <a:latin typeface="Quicksand" panose="00000500000000000000" pitchFamily="2" charset="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585F6B"/>
          </a:solidFill>
          <a:ln/>
        </p:spPr>
        <p:txBody>
          <a:bodyPr/>
          <a:lstStyle/>
          <a:p>
            <a:endParaRPr lang="en-US">
              <a:latin typeface="Quicksand" panose="00000500000000000000" pitchFamily="2" charset="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US">
              <a:latin typeface="Quicksand" panose="00000500000000000000" pitchFamily="2" charset="0"/>
            </a:endParaRPr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011" y="5916930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Quicksand" panose="00000500000000000000" pitchFamily="2" charset="0"/>
                <a:ea typeface="Roboto Slab" pitchFamily="34" charset="-122"/>
                <a:cs typeface="Roboto Slab" pitchFamily="34" charset="-120"/>
              </a:rPr>
              <a:t>Inspired Students</a:t>
            </a:r>
            <a:endParaRPr lang="en-US" sz="2200" dirty="0">
              <a:latin typeface="Quicksand" panose="00000500000000000000" pitchFamily="2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7542014" y="6180058"/>
            <a:ext cx="500229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Quicksand" panose="00000500000000000000" pitchFamily="2" charset="0"/>
                <a:ea typeface="Roboto" pitchFamily="34" charset="-122"/>
                <a:cs typeface="Roboto" pitchFamily="34" charset="-120"/>
              </a:rPr>
              <a:t>Encouraged students to serve beyond academics.</a:t>
            </a:r>
            <a:endParaRPr lang="en-US" sz="1750" dirty="0">
              <a:latin typeface="Quicksand" panose="00000500000000000000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25E0D7C-28B9-EA7A-7800-32FEF1901E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59695" y="7757680"/>
            <a:ext cx="1800476" cy="34294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224864" y="16743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Quicksand" panose="00000500000000000000" pitchFamily="2" charset="0"/>
                <a:ea typeface="Roboto Slab" pitchFamily="34" charset="-122"/>
                <a:cs typeface="Roboto Slab" pitchFamily="34" charset="-120"/>
              </a:rPr>
              <a:t>Conclusion</a:t>
            </a:r>
            <a:endParaRPr lang="en-US" sz="4450" dirty="0">
              <a:latin typeface="Quicksand" panose="00000500000000000000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224864" y="302609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Quicksand" panose="00000500000000000000" pitchFamily="2" charset="0"/>
                <a:ea typeface="Roboto" pitchFamily="34" charset="-122"/>
                <a:cs typeface="Roboto" pitchFamily="34" charset="-120"/>
              </a:rPr>
              <a:t>The Mall of Humanity was an impactful initiative. </a:t>
            </a:r>
            <a:r>
              <a:rPr lang="en-US" dirty="0">
                <a:solidFill>
                  <a:srgbClr val="D6E5EF"/>
                </a:solidFill>
                <a:latin typeface="Quicksand" panose="00000500000000000000" pitchFamily="2" charset="0"/>
                <a:ea typeface="Roboto" pitchFamily="34" charset="-122"/>
                <a:cs typeface="Roboto" pitchFamily="34" charset="-120"/>
              </a:rPr>
              <a:t>It</a:t>
            </a:r>
            <a:r>
              <a:rPr lang="en-US" sz="1750" dirty="0">
                <a:solidFill>
                  <a:srgbClr val="D6E5EF"/>
                </a:solidFill>
                <a:latin typeface="Quicksand" panose="00000500000000000000" pitchFamily="2" charset="0"/>
                <a:ea typeface="Roboto" pitchFamily="34" charset="-122"/>
                <a:cs typeface="Roboto" pitchFamily="34" charset="-120"/>
              </a:rPr>
              <a:t> brought students and staff together. It embodied the spirit of Ramadan. It upheld values in the university community. It set the foundation for potential future editions.</a:t>
            </a:r>
            <a:endParaRPr lang="en-US" sz="1750" dirty="0">
              <a:latin typeface="Quicksand" panose="00000500000000000000" pitchFamily="2" charset="0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4F6A56FC-39AE-98D4-EF96-DA223D0974FD}"/>
              </a:ext>
            </a:extLst>
          </p:cNvPr>
          <p:cNvSpPr/>
          <p:nvPr/>
        </p:nvSpPr>
        <p:spPr>
          <a:xfrm>
            <a:off x="8183013" y="5595120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D6E5EF"/>
                </a:solidFill>
                <a:latin typeface="Quicksand" panose="00000500000000000000" pitchFamily="2" charset="0"/>
                <a:ea typeface="Roboto" pitchFamily="34" charset="-122"/>
                <a:cs typeface="Roboto" pitchFamily="34" charset="-120"/>
              </a:rPr>
              <a:t>THANK YOU,</a:t>
            </a:r>
            <a:br>
              <a:rPr lang="en-US" sz="2800" dirty="0">
                <a:solidFill>
                  <a:srgbClr val="D6E5EF"/>
                </a:solidFill>
                <a:latin typeface="Quicksand" panose="00000500000000000000" pitchFamily="2" charset="0"/>
                <a:ea typeface="Roboto" pitchFamily="34" charset="-122"/>
                <a:cs typeface="Roboto" pitchFamily="34" charset="-120"/>
              </a:rPr>
            </a:br>
            <a:r>
              <a:rPr lang="en-US" sz="2800" dirty="0">
                <a:solidFill>
                  <a:srgbClr val="D6E5EF"/>
                </a:solidFill>
                <a:latin typeface="Quicksand" panose="00000500000000000000" pitchFamily="2" charset="0"/>
                <a:ea typeface="Roboto" pitchFamily="34" charset="-122"/>
                <a:cs typeface="Roboto" pitchFamily="34" charset="-120"/>
              </a:rPr>
              <a:t>JAZAK ALLLAH</a:t>
            </a:r>
            <a:endParaRPr lang="en-US" sz="2800" dirty="0">
              <a:latin typeface="Quicksand" panose="000005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177754-735E-FE34-5174-D96E324EA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9695" y="7757680"/>
            <a:ext cx="1800476" cy="34294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327</Words>
  <Application>Microsoft Office PowerPoint</Application>
  <PresentationFormat>Custom</PresentationFormat>
  <Paragraphs>65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Quicksand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Malik Zaryab Awan</cp:lastModifiedBy>
  <cp:revision>2</cp:revision>
  <dcterms:created xsi:type="dcterms:W3CDTF">2025-04-13T16:36:27Z</dcterms:created>
  <dcterms:modified xsi:type="dcterms:W3CDTF">2025-04-13T16:53:41Z</dcterms:modified>
</cp:coreProperties>
</file>